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38"/>
  </p:notesMasterIdLst>
  <p:sldIdLst>
    <p:sldId id="504" r:id="rId3"/>
    <p:sldId id="519" r:id="rId4"/>
    <p:sldId id="520" r:id="rId5"/>
    <p:sldId id="521" r:id="rId6"/>
    <p:sldId id="515" r:id="rId7"/>
    <p:sldId id="516" r:id="rId8"/>
    <p:sldId id="517" r:id="rId9"/>
    <p:sldId id="518" r:id="rId10"/>
    <p:sldId id="506" r:id="rId11"/>
    <p:sldId id="522" r:id="rId12"/>
    <p:sldId id="523" r:id="rId13"/>
    <p:sldId id="524" r:id="rId14"/>
    <p:sldId id="507" r:id="rId15"/>
    <p:sldId id="525" r:id="rId16"/>
    <p:sldId id="526" r:id="rId17"/>
    <p:sldId id="530" r:id="rId18"/>
    <p:sldId id="527" r:id="rId19"/>
    <p:sldId id="529" r:id="rId20"/>
    <p:sldId id="528" r:id="rId21"/>
    <p:sldId id="531" r:id="rId22"/>
    <p:sldId id="532" r:id="rId23"/>
    <p:sldId id="533" r:id="rId24"/>
    <p:sldId id="508" r:id="rId25"/>
    <p:sldId id="509" r:id="rId26"/>
    <p:sldId id="510" r:id="rId27"/>
    <p:sldId id="534" r:id="rId28"/>
    <p:sldId id="535" r:id="rId29"/>
    <p:sldId id="511" r:id="rId30"/>
    <p:sldId id="536" r:id="rId31"/>
    <p:sldId id="537" r:id="rId32"/>
    <p:sldId id="538" r:id="rId33"/>
    <p:sldId id="539" r:id="rId34"/>
    <p:sldId id="540" r:id="rId35"/>
    <p:sldId id="541" r:id="rId36"/>
    <p:sldId id="51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0" d="100"/>
          <a:sy n="60" d="100"/>
        </p:scale>
        <p:origin x="6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70192-259E-4B69-98FD-70C7043C4D88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16D9C-1955-4412-97E1-74B7BBFC2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6629400" cy="2590800"/>
          </a:xfrm>
        </p:spPr>
        <p:txBody>
          <a:bodyPr anchor="t"/>
          <a:lstStyle>
            <a:lvl1pPr algn="ct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92530-92A3-44B4-96DF-B2605C41F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275E-019F-4DBF-9570-2B2CFE58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3C3C-488C-4C21-8865-BBB9440A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0CA6-51E5-4909-A9E7-74F83F158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E149-5D86-4BF5-BCC2-4D8A9996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1925" y="365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84325" y="265113"/>
            <a:ext cx="695007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" y="0"/>
            <a:ext cx="8778875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31925" y="2651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24232"/>
            <a:ext cx="9144001" cy="509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625655"/>
            <a:ext cx="7893496" cy="162014"/>
          </a:xfrm>
        </p:spPr>
        <p:txBody>
          <a:bodyPr/>
          <a:lstStyle>
            <a:lvl1pPr algn="ctr">
              <a:defRPr b="1">
                <a:ln>
                  <a:noFill/>
                </a:ln>
                <a:solidFill>
                  <a:srgbClr val="002060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625655"/>
            <a:ext cx="538376" cy="115713"/>
          </a:xfrm>
        </p:spPr>
        <p:txBody>
          <a:bodyPr/>
          <a:lstStyle>
            <a:lvl1pPr>
              <a:defRPr sz="1800" b="1">
                <a:solidFill>
                  <a:srgbClr val="002060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81135-CAE6-4192-AE0D-CFEB106D2B27}"/>
              </a:ext>
            </a:extLst>
          </p:cNvPr>
          <p:cNvSpPr/>
          <p:nvPr userDrawn="1"/>
        </p:nvSpPr>
        <p:spPr>
          <a:xfrm>
            <a:off x="0" y="-9832"/>
            <a:ext cx="91440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>
                  <a:alpha val="8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B312E0-886D-471E-A8FF-D96F41F33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-2301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9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73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C7008-F5ED-4269-A898-E084C9C89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3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BB36-18C6-4FE9-B805-A8C3DE15B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8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96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1265"/>
            <a:ext cx="8610600" cy="467836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2286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ED7B-5CA3-4472-B01C-99CB7689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9832"/>
            <a:ext cx="91440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9D3AF6-13DD-4098-9AD3-7329A9735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9144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C28FB-DE10-4C5E-A921-43ECF992E8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94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BB723-660E-4467-8A37-055799D18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9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10998E90-0A32-499E-B1BB-FF45A4E227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4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766B00E-CF0F-496B-9F75-F8C31B645E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3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6275E-019F-4DBF-9570-2B2CFE581B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16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E3C3C-488C-4C21-8865-BBB9440A0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6629400" cy="1826363"/>
          </a:xfrm>
        </p:spPr>
        <p:txBody>
          <a:bodyPr tIns="0" bIns="0" anchor="t">
            <a:noAutofit/>
          </a:bodyPr>
          <a:lstStyle>
            <a:lvl1pPr algn="l">
              <a:buNone/>
              <a:defRPr sz="6600" b="1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0"/>
            <a:ext cx="1219200" cy="284163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17A7-E8DB-44FD-ABFD-9152337CD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7008-F5ED-4269-A898-E084C9C89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BB36-18C6-4FE9-B805-A8C3DE15B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28FB-DE10-4C5E-A921-43ECF992E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B723-660E-4467-8A37-055799D18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 b="1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2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8E90-0A32-499E-B1BB-FF45A4E22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219200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rgbClr val="FFD0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2743200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 b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B00E-CF0F-496B-9F75-F8C31B645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410200"/>
            <a:ext cx="9144000" cy="1454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99" name="Title Placeholder 8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7620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A4EA7-F13F-43F3-A75F-8AA8F92E9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9" descr="iare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9" descr="iare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6776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 kern="1200">
          <a:solidFill>
            <a:srgbClr val="FFD0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205" y="6510562"/>
            <a:ext cx="7779569" cy="196230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l">
              <a:defRPr sz="950" b="1">
                <a:solidFill>
                  <a:srgbClr val="002060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3522" y="6761162"/>
            <a:ext cx="798998" cy="196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ln>
                  <a:noFill/>
                </a:ln>
                <a:solidFill>
                  <a:srgbClr val="002060">
                    <a:alpha val="20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iarelogo.JPG">
            <a:extLst>
              <a:ext uri="{FF2B5EF4-FFF2-40B4-BE49-F238E27FC236}">
                <a16:creationId xmlns:a16="http://schemas.microsoft.com/office/drawing/2014/main" id="{839266DC-9B3F-4D45-A256-2067344A6AF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22EEF6-5AB3-4A04-BD61-B94BD73F7243}"/>
              </a:ext>
            </a:extLst>
          </p:cNvPr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9" descr="iarelogo.JPG">
            <a:extLst>
              <a:ext uri="{FF2B5EF4-FFF2-40B4-BE49-F238E27FC236}">
                <a16:creationId xmlns:a16="http://schemas.microsoft.com/office/drawing/2014/main" id="{2AE24995-5F57-42D7-A8F8-7B925B6EDA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6776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58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 Free Grammar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7FB4E5-9E24-4ACE-B67E-4986FDD28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1599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5A3791-1BAD-4CFE-900D-346808F89E15}"/>
              </a:ext>
            </a:extLst>
          </p:cNvPr>
          <p:cNvSpPr txBox="1"/>
          <p:nvPr/>
        </p:nvSpPr>
        <p:spPr>
          <a:xfrm>
            <a:off x="350912" y="3277804"/>
            <a:ext cx="7671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CFG, every production is in the form of 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where A is a Variable  and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 the combination of variables and terminals or empty symbol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5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 Free Grammar (CFG):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F8DD8-9370-433A-B042-7A8B24458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669674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19CDC3-1468-42DE-86AE-61409B904A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7"/>
            <a:ext cx="6862200" cy="2474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80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 Free Grammar (CFG):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BBDD59-61F6-4EEE-81D1-F611B203CD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4" y="1124744"/>
            <a:ext cx="809817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81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 Free Grammar (CFG):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440E3-BC68-40D2-8B1E-29CC97B2E7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6" y="2492896"/>
            <a:ext cx="7884973" cy="31458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915086-803F-4581-AD27-5C68EEF8A6CC}"/>
              </a:ext>
            </a:extLst>
          </p:cNvPr>
          <p:cNvSpPr txBox="1"/>
          <p:nvPr/>
        </p:nvSpPr>
        <p:spPr>
          <a:xfrm>
            <a:off x="779410" y="1294935"/>
            <a:ext cx="6744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CFG for L={a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n is not equal to m}</a:t>
            </a:r>
          </a:p>
          <a:p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514214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Derivations – Left most derivations and Right Most Derivations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6157F2-7873-4058-9B1F-E8948B8A78FA}"/>
                  </a:ext>
                </a:extLst>
              </p:cNvPr>
              <p:cNvSpPr txBox="1"/>
              <p:nvPr/>
            </p:nvSpPr>
            <p:spPr>
              <a:xfrm>
                <a:off x="125547" y="1003381"/>
                <a:ext cx="8712968" cy="5286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Derivation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0075" fontAlgn="base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IN" sz="2400" dirty="0">
                    <a:solidFill>
                      <a:srgbClr val="30303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“The process of deriving a string is called as </a:t>
                </a:r>
                <a:r>
                  <a:rPr lang="en-IN" sz="2400" b="1" dirty="0">
                    <a:solidFill>
                      <a:srgbClr val="30303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derivation</a:t>
                </a:r>
                <a:r>
                  <a:rPr lang="en-IN" sz="2400" dirty="0">
                    <a:solidFill>
                      <a:srgbClr val="30303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.”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derivation uses the productions of a grammar to replace non terminals (or variables) until there are only terminals left. 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single step derivation shown by the following symbol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=&gt;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Multi step (recursive step) derivation of the string shown by following symbol	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IN" sz="2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en-IN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e>
                        </m:groupChr>
                      </m:e>
                    </m:box>
                  </m:oMath>
                </a14:m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6157F2-7873-4058-9B1F-E8948B8A7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7" y="1003381"/>
                <a:ext cx="8712968" cy="5286960"/>
              </a:xfrm>
              <a:prstGeom prst="rect">
                <a:avLst/>
              </a:prstGeom>
              <a:blipFill>
                <a:blip r:embed="rId2"/>
                <a:stretch>
                  <a:fillRect l="-1120" t="-923" r="-1050" b="-1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9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Derivations – Left most derivations and Right Most Derivations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9F7112-8E51-48BD-8E6F-2C31EE5049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62" y="2180400"/>
            <a:ext cx="5821365" cy="225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96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Derivations – Left most derivations and Right Most Derivations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3F08E-92D5-4FF1-A5A1-B2F930E9D969}"/>
              </a:ext>
            </a:extLst>
          </p:cNvPr>
          <p:cNvSpPr txBox="1"/>
          <p:nvPr/>
        </p:nvSpPr>
        <p:spPr>
          <a:xfrm>
            <a:off x="251520" y="1124744"/>
            <a:ext cx="8136904" cy="2343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IN" sz="2400" b="1" u="sng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Leftmost Derivation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24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process of deriving a string by expanding the leftmost non-terminal at each step is called as </a:t>
            </a:r>
            <a:r>
              <a:rPr lang="en-IN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leftmost derivation</a:t>
            </a:r>
            <a:r>
              <a:rPr lang="en-IN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geometrical representation of leftmost derivation is called as a </a:t>
            </a:r>
            <a:r>
              <a:rPr lang="en-IN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leftmost derivation tree</a:t>
            </a:r>
            <a:r>
              <a:rPr lang="en-IN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3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Derivations – Left most derivations and Right Most Derivations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09C17A-1240-412E-AF99-E0ED57C30E7B}"/>
              </a:ext>
            </a:extLst>
          </p:cNvPr>
          <p:cNvSpPr txBox="1"/>
          <p:nvPr/>
        </p:nvSpPr>
        <p:spPr>
          <a:xfrm>
            <a:off x="30581" y="920636"/>
            <a:ext cx="4752528" cy="2625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the following grammar-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a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b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1800" b="1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Unambiguous Grammar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Let us consider a string w =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aaabbabbba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558EE-528F-4402-9B5C-098FB8748E19}"/>
              </a:ext>
            </a:extLst>
          </p:cNvPr>
          <p:cNvSpPr txBox="1"/>
          <p:nvPr/>
        </p:nvSpPr>
        <p:spPr>
          <a:xfrm>
            <a:off x="4932040" y="1025184"/>
            <a:ext cx="4032448" cy="5040932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800" b="1" u="sng" dirty="0">
                <a:solidFill>
                  <a:srgbClr val="303030"/>
                </a:solidFill>
                <a:effectLst/>
                <a:latin typeface="Roboto Condensed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Leftmost Derivation-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S 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b)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B → b)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aaabbab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B → b)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aaabbabb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aaabbabbb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S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aaabbabbba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A → a)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3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Derivations – Left most derivations and Right Most Derivations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558EE-528F-4402-9B5C-098FB8748E19}"/>
              </a:ext>
            </a:extLst>
          </p:cNvPr>
          <p:cNvSpPr txBox="1"/>
          <p:nvPr/>
        </p:nvSpPr>
        <p:spPr>
          <a:xfrm>
            <a:off x="115792" y="987112"/>
            <a:ext cx="4032448" cy="5040932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800" b="1" u="sng" dirty="0">
                <a:solidFill>
                  <a:srgbClr val="303030"/>
                </a:solidFill>
                <a:effectLst/>
                <a:latin typeface="Roboto Condensed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Leftmost Derivation-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S 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b)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B → b)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aaabbab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B → b)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aaabbabb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aaabbabbb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S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aaabbabbba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A → a)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E1EEFA-E831-44A7-9233-E19FD4778E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456208" cy="504093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97620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Derivations – Left most derivations and Right Most Derivations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3F08E-92D5-4FF1-A5A1-B2F930E9D969}"/>
              </a:ext>
            </a:extLst>
          </p:cNvPr>
          <p:cNvSpPr txBox="1"/>
          <p:nvPr/>
        </p:nvSpPr>
        <p:spPr>
          <a:xfrm>
            <a:off x="251520" y="1124744"/>
            <a:ext cx="8136904" cy="2343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IN" sz="2400" b="1" u="sng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IN" sz="2400" b="1" u="sng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Derivation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24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process of deriving a string by expanding the </a:t>
            </a:r>
            <a:r>
              <a:rPr lang="en-IN" sz="24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IN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non-terminal at each step is called as </a:t>
            </a:r>
            <a:r>
              <a:rPr lang="en-IN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rightmost derivation</a:t>
            </a:r>
            <a:r>
              <a:rPr lang="en-IN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geometrical representation of leftmost derivation is called as a </a:t>
            </a:r>
            <a:r>
              <a:rPr lang="en-IN" sz="24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IN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derivation tree</a:t>
            </a:r>
            <a:r>
              <a:rPr lang="en-IN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04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Derivations – Left most derivations and Right Most Derivations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09C17A-1240-412E-AF99-E0ED57C30E7B}"/>
              </a:ext>
            </a:extLst>
          </p:cNvPr>
          <p:cNvSpPr txBox="1"/>
          <p:nvPr/>
        </p:nvSpPr>
        <p:spPr>
          <a:xfrm>
            <a:off x="30581" y="920636"/>
            <a:ext cx="4752528" cy="2625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the following grammar-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a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b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1800" b="1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Unambiguous Grammar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Let us consider a string </a:t>
            </a:r>
            <a:r>
              <a:rPr lang="en-IN" sz="1800" b="1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aaabbabbba</a:t>
            </a:r>
            <a:endParaRPr lang="en-I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558EE-528F-4402-9B5C-098FB8748E19}"/>
              </a:ext>
            </a:extLst>
          </p:cNvPr>
          <p:cNvSpPr txBox="1"/>
          <p:nvPr/>
        </p:nvSpPr>
        <p:spPr>
          <a:xfrm>
            <a:off x="4910700" y="951399"/>
            <a:ext cx="4181379" cy="5524461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800" b="1" u="sng" dirty="0">
                <a:solidFill>
                  <a:srgbClr val="303030"/>
                </a:solidFill>
                <a:latin typeface="Roboto Condensed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IN" sz="2800" b="1" u="sng" dirty="0">
                <a:solidFill>
                  <a:srgbClr val="303030"/>
                </a:solidFill>
                <a:effectLst/>
                <a:latin typeface="Roboto Condensed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Derivation-</a:t>
            </a:r>
          </a:p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S 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aaBaB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aaBaBb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aaBaBbb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S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800" b="1" u="sng" dirty="0">
              <a:solidFill>
                <a:srgbClr val="303030"/>
              </a:solidFill>
              <a:latin typeface="Roboto Condensed" panose="020B06040202020202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aaBa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A → a)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b)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babbba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b)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aaabbabbba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b)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1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Language of CFG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622C9D-2904-4A97-B59A-6A827D39DDCE}"/>
              </a:ext>
            </a:extLst>
          </p:cNvPr>
          <p:cNvSpPr txBox="1"/>
          <p:nvPr/>
        </p:nvSpPr>
        <p:spPr>
          <a:xfrm>
            <a:off x="607648" y="1412776"/>
            <a:ext cx="7344816" cy="354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language generated (defined, derived, produced) by a CFG ‘G’ is the set of all strings of terminals that can be produced from the start symbol S using the productions as substitutions.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language generated by a CFG is called a Context Free Language (CFL) and it is denoted by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L(G)</a:t>
            </a:r>
            <a:endParaRPr lang="en-IN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8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Derivations – Left most derivations and Right Most Derivations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558EE-528F-4402-9B5C-098FB8748E19}"/>
              </a:ext>
            </a:extLst>
          </p:cNvPr>
          <p:cNvSpPr txBox="1"/>
          <p:nvPr/>
        </p:nvSpPr>
        <p:spPr>
          <a:xfrm>
            <a:off x="72886" y="933327"/>
            <a:ext cx="4181379" cy="5524461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800" b="1" u="sng" dirty="0">
                <a:solidFill>
                  <a:srgbClr val="303030"/>
                </a:solidFill>
                <a:latin typeface="Roboto Condensed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IN" sz="2800" b="1" u="sng" dirty="0">
                <a:solidFill>
                  <a:srgbClr val="303030"/>
                </a:solidFill>
                <a:effectLst/>
                <a:latin typeface="Roboto Condensed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Derivation-</a:t>
            </a:r>
          </a:p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S 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aaBaB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aaBaBb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aaBaBbb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(Using S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800" b="1" u="sng" dirty="0">
              <a:solidFill>
                <a:srgbClr val="303030"/>
              </a:solidFill>
              <a:latin typeface="Roboto Condensed" panose="020B06040202020202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aaBa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A → a)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b)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en-IN" sz="1800" b="1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babbba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b)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IN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aaabbabbba</a:t>
            </a:r>
            <a:r>
              <a:rPr lang="en-IN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(Using B → b)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2038ED-4D6E-420B-A7A8-92D1D99F74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08" y="1046534"/>
            <a:ext cx="4716016" cy="5477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97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Derivations – Left most derivations and Right Most Derivations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A31D4B-2EBE-4A1E-B18E-EC711EBE0E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" y="1004936"/>
            <a:ext cx="8085873" cy="5470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456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LMD and RMD :</a:t>
            </a: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92F54B-3FD1-45B2-81A1-CD6BBB0B14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3536"/>
            <a:ext cx="6468566" cy="3036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422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Sentential Form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86EE9-F772-44AA-A1E0-74478BAB6550}"/>
              </a:ext>
            </a:extLst>
          </p:cNvPr>
          <p:cNvSpPr txBox="1"/>
          <p:nvPr/>
        </p:nvSpPr>
        <p:spPr>
          <a:xfrm>
            <a:off x="412696" y="11773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ym typeface="Wingdings" panose="05000000000000000000" pitchFamily="2" charset="2"/>
              </a:rPr>
              <a:t>	</a:t>
            </a:r>
            <a:endParaRPr lang="en-IN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D98EEEC-4743-4371-8438-AC8511876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085850"/>
            <a:ext cx="90868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79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Parse Tree or Derivation Tree Construction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86EE9-F772-44AA-A1E0-74478BAB6550}"/>
              </a:ext>
            </a:extLst>
          </p:cNvPr>
          <p:cNvSpPr txBox="1"/>
          <p:nvPr/>
        </p:nvSpPr>
        <p:spPr>
          <a:xfrm>
            <a:off x="412696" y="11773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ym typeface="Wingdings" panose="05000000000000000000" pitchFamily="2" charset="2"/>
              </a:rPr>
              <a:t>	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75A03-B743-4026-9385-499112DAB6DA}"/>
              </a:ext>
            </a:extLst>
          </p:cNvPr>
          <p:cNvSpPr txBox="1"/>
          <p:nvPr/>
        </p:nvSpPr>
        <p:spPr>
          <a:xfrm>
            <a:off x="467544" y="1336659"/>
            <a:ext cx="7884972" cy="166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 tree</a:t>
            </a:r>
            <a:r>
              <a:rPr lang="en-IN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is a graphical representation for the </a:t>
            </a:r>
            <a:r>
              <a:rPr lang="en-IN" sz="18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</a:t>
            </a:r>
            <a:r>
              <a:rPr lang="en-IN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of the given production rules for a given CFG.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simple way to show how the </a:t>
            </a:r>
            <a:r>
              <a:rPr lang="en-IN" sz="18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</a:t>
            </a:r>
            <a:r>
              <a:rPr lang="en-IN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can be done to obtain some string from a given set of production rules. The </a:t>
            </a:r>
            <a:r>
              <a:rPr lang="en-IN" sz="18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 tree</a:t>
            </a:r>
            <a:r>
              <a:rPr lang="en-IN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is also called a </a:t>
            </a:r>
            <a:r>
              <a:rPr lang="en-IN" sz="18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parse tree</a:t>
            </a:r>
            <a:r>
              <a:rPr lang="en-IN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67CDA7-AF08-4C27-84B4-17FFDEF725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6" y="3303043"/>
            <a:ext cx="7893496" cy="2415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39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86EE9-F772-44AA-A1E0-74478BAB6550}"/>
              </a:ext>
            </a:extLst>
          </p:cNvPr>
          <p:cNvSpPr txBox="1"/>
          <p:nvPr/>
        </p:nvSpPr>
        <p:spPr>
          <a:xfrm>
            <a:off x="412696" y="11773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ym typeface="Wingdings" panose="05000000000000000000" pitchFamily="2" charset="2"/>
              </a:rPr>
              <a:t>	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FBADB3-16E6-4822-8BD5-83A1BB21B1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052736"/>
            <a:ext cx="736559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690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Yield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86EE9-F772-44AA-A1E0-74478BAB6550}"/>
              </a:ext>
            </a:extLst>
          </p:cNvPr>
          <p:cNvSpPr txBox="1"/>
          <p:nvPr/>
        </p:nvSpPr>
        <p:spPr>
          <a:xfrm>
            <a:off x="412696" y="11773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ym typeface="Wingdings" panose="05000000000000000000" pitchFamily="2" charset="2"/>
              </a:rPr>
              <a:t>	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7A642-4C12-4EBF-B1B1-3E191B2BDBEB}"/>
              </a:ext>
            </a:extLst>
          </p:cNvPr>
          <p:cNvSpPr txBox="1"/>
          <p:nvPr/>
        </p:nvSpPr>
        <p:spPr>
          <a:xfrm>
            <a:off x="430149" y="1361966"/>
            <a:ext cx="7447668" cy="183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yield of the Tree?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we concatenate the leaves of any parse tree from the left, we get a string, which is known as yield of the tree.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yield is a terminal string. All leaves are labelled with a terminal or a є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17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of CFG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86EE9-F772-44AA-A1E0-74478BAB6550}"/>
              </a:ext>
            </a:extLst>
          </p:cNvPr>
          <p:cNvSpPr txBox="1"/>
          <p:nvPr/>
        </p:nvSpPr>
        <p:spPr>
          <a:xfrm>
            <a:off x="412696" y="11773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ym typeface="Wingdings" panose="05000000000000000000" pitchFamily="2" charset="2"/>
              </a:rPr>
              <a:t>	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BF601-700A-4D33-9C17-37BB5A56E93B}"/>
              </a:ext>
            </a:extLst>
          </p:cNvPr>
          <p:cNvSpPr txBox="1"/>
          <p:nvPr/>
        </p:nvSpPr>
        <p:spPr>
          <a:xfrm>
            <a:off x="539552" y="1268760"/>
            <a:ext cx="8243232" cy="330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</a:pPr>
            <a:r>
              <a:rPr lang="en-IN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Context Free Grammar (CFG) is of great practical importance. It is used for following purposes-</a:t>
            </a: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defining programming languages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parsing the program by constructing syntax tree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translation of programming languages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describing arithmetic expressions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construction of compilers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00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Ambiguous Grammars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BBCC7-BFFE-46FE-8014-93B59D652CDE}"/>
              </a:ext>
            </a:extLst>
          </p:cNvPr>
          <p:cNvSpPr txBox="1"/>
          <p:nvPr/>
        </p:nvSpPr>
        <p:spPr>
          <a:xfrm>
            <a:off x="602908" y="1196752"/>
            <a:ext cx="7632848" cy="1756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CFG is said to ambiguous if there exists more than one derivation tree for the given input string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i.e., more than one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eft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erivation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ree (LMDT) or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ight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erivation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ree (RMDT)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65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Ambiguous Grammars: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0F8D9-5A5B-40D3-817A-824B6C1DE3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" y="1162854"/>
            <a:ext cx="8964488" cy="53382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CE8460-160A-42B5-966D-98660A8CE834}"/>
              </a:ext>
            </a:extLst>
          </p:cNvPr>
          <p:cNvSpPr txBox="1"/>
          <p:nvPr/>
        </p:nvSpPr>
        <p:spPr>
          <a:xfrm>
            <a:off x="4591105" y="5364026"/>
            <a:ext cx="4392488" cy="1107996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LMDs for the string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id+id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*id , Thus this Grammar is Ambiguous</a:t>
            </a:r>
          </a:p>
        </p:txBody>
      </p:sp>
    </p:spTree>
    <p:extLst>
      <p:ext uri="{BB962C8B-B14F-4D97-AF65-F5344CB8AC3E}">
        <p14:creationId xmlns:p14="http://schemas.microsoft.com/office/powerpoint/2010/main" val="177800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Language of CFG : 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0AC472-8547-4145-8C95-45FAEC5A7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1166546"/>
            <a:ext cx="5579202" cy="1902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11EEA3-7A57-49B7-9060-656E1D2EE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423705"/>
            <a:ext cx="6041412" cy="21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57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Ambiguous Grammars: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86810-450C-430B-A017-4CE75D8EB0B4}"/>
              </a:ext>
            </a:extLst>
          </p:cNvPr>
          <p:cNvSpPr txBox="1"/>
          <p:nvPr/>
        </p:nvSpPr>
        <p:spPr>
          <a:xfrm>
            <a:off x="3563888" y="5392932"/>
            <a:ext cx="4608512" cy="1107996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parse trees for the string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id+id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*id , Thus this Grammar is Ambiguous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9B999C-BEE2-490B-A192-5C9F32416C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2144"/>
            <a:ext cx="8175114" cy="4150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889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Ambiguous Grammars: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86810-450C-430B-A017-4CE75D8EB0B4}"/>
              </a:ext>
            </a:extLst>
          </p:cNvPr>
          <p:cNvSpPr txBox="1"/>
          <p:nvPr/>
        </p:nvSpPr>
        <p:spPr>
          <a:xfrm>
            <a:off x="4770592" y="5055995"/>
            <a:ext cx="3800057" cy="1200329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parse trees for the string aa, Thus this Grammar is Ambiguous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336B9B-49C5-4E3F-90B9-7466418376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6824290" cy="3775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042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Ambiguous Grammars: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87984-8DDD-4BCF-B5B0-7B790D74D8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" y="913824"/>
            <a:ext cx="6552728" cy="584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086810-450C-430B-A017-4CE75D8EB0B4}"/>
              </a:ext>
            </a:extLst>
          </p:cNvPr>
          <p:cNvSpPr txBox="1"/>
          <p:nvPr/>
        </p:nvSpPr>
        <p:spPr>
          <a:xfrm>
            <a:off x="5220072" y="3834761"/>
            <a:ext cx="3800057" cy="1200329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parse trees for the string aa, Thus this Grammar is Ambiguous</a:t>
            </a:r>
          </a:p>
        </p:txBody>
      </p:sp>
    </p:spTree>
    <p:extLst>
      <p:ext uri="{BB962C8B-B14F-4D97-AF65-F5344CB8AC3E}">
        <p14:creationId xmlns:p14="http://schemas.microsoft.com/office/powerpoint/2010/main" val="4232495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8"/>
            <a:ext cx="7884973" cy="75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of Regular Grammar T(M) Generating for a Given DFA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BCD16-101B-4F6E-A531-DCD1A66171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795909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73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8"/>
            <a:ext cx="7884973" cy="75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of Regular Grammar T(M) Generating for a Given DFA: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48FC0-9B04-4D8D-AB3C-B1768E2A86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4" y="1088219"/>
            <a:ext cx="714257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44F691-FC4E-4C45-891C-A1D33BB56B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8622"/>
            <a:ext cx="6480720" cy="2742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201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2455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Constructing a FA (Finite Automata) for given Regular Grammar (RG)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86EE9-F772-44AA-A1E0-74478BAB6550}"/>
              </a:ext>
            </a:extLst>
          </p:cNvPr>
          <p:cNvSpPr txBox="1"/>
          <p:nvPr/>
        </p:nvSpPr>
        <p:spPr>
          <a:xfrm>
            <a:off x="412696" y="11773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ym typeface="Wingdings" panose="05000000000000000000" pitchFamily="2" charset="2"/>
              </a:rPr>
              <a:t>	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C4078D-1127-410F-901D-F631569A0E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3" y="1275843"/>
            <a:ext cx="7614187" cy="176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06524-A77C-41A8-9C97-F91C83DACD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17740"/>
            <a:ext cx="6415203" cy="1555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380CC6-307F-43B9-9784-BD940E104A9D}"/>
              </a:ext>
            </a:extLst>
          </p:cNvPr>
          <p:cNvSpPr txBox="1"/>
          <p:nvPr/>
        </p:nvSpPr>
        <p:spPr>
          <a:xfrm>
            <a:off x="985042" y="4857017"/>
            <a:ext cx="7019096" cy="461665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Automata M = ({q0,q1,qf}, {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{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qf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269583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Language of CFG : 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11EEA3-7A57-49B7-9060-656E1D2E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93" y="973211"/>
            <a:ext cx="5832648" cy="2108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5756C8-B849-4FF0-ADAA-3951D3A653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8" y="3289290"/>
            <a:ext cx="6696744" cy="2930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48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 Free Grammar 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A3791-1BAD-4CFE-900D-346808F89E15}"/>
              </a:ext>
            </a:extLst>
          </p:cNvPr>
          <p:cNvSpPr txBox="1"/>
          <p:nvPr/>
        </p:nvSpPr>
        <p:spPr>
          <a:xfrm>
            <a:off x="358946" y="980728"/>
            <a:ext cx="76710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the CFG for the Language {0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n&gt;=0}</a:t>
            </a: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productions are 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0S1 / </a:t>
            </a:r>
            <a:r>
              <a:rPr lang="az-Cyrl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CFG G =({S, {0,1}, {S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0S1, S</a:t>
            </a:r>
            <a:r>
              <a:rPr lang="az-Cyrl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S)</a:t>
            </a: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Derivation: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S=&gt;0S1	2. S=&gt;</a:t>
            </a:r>
            <a:r>
              <a:rPr lang="az-Cyrl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belongs to given Language (n=0)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=&gt; 00S11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=&gt;000S111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=&gt;000</a:t>
            </a:r>
            <a:r>
              <a:rPr lang="az-Cyrl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=&gt;000111 belongs to given language (n=3)</a:t>
            </a: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8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 Free Grammar 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A3791-1BAD-4CFE-900D-346808F89E15}"/>
              </a:ext>
            </a:extLst>
          </p:cNvPr>
          <p:cNvSpPr txBox="1"/>
          <p:nvPr/>
        </p:nvSpPr>
        <p:spPr>
          <a:xfrm>
            <a:off x="358946" y="980728"/>
            <a:ext cx="76710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Construct the CFG for the Language {0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n&gt;=1}</a:t>
            </a: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productions are 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0S1 / 01</a:t>
            </a: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CFG G =({S, {0,1}, {S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0S1, S</a:t>
            </a:r>
            <a:r>
              <a:rPr lang="az-Cyrl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S)</a:t>
            </a: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Derivation: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S=&gt;0S1	2. S=&gt;01 belongs to given Language (n=1)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=&gt; 00S11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=&gt;000S111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=&gt;000</a:t>
            </a:r>
            <a:r>
              <a:rPr lang="az-Cyrl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01111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=&gt;00001111 belongs to given Language (n=4)</a:t>
            </a: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9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 Free Grammar : Exercise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A3791-1BAD-4CFE-900D-346808F89E15}"/>
              </a:ext>
            </a:extLst>
          </p:cNvPr>
          <p:cNvSpPr txBox="1"/>
          <p:nvPr/>
        </p:nvSpPr>
        <p:spPr>
          <a:xfrm>
            <a:off x="324086" y="980728"/>
            <a:ext cx="7671058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Construct the CFG for the Language {1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n&gt;=1}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Construct the CFG for equal number of a’s and b’s over the alphabet {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 Test the string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aabbba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SS 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S</a:t>
            </a:r>
            <a:r>
              <a:rPr lang="az-Cyrl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aSb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SbSa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IN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Test the string </a:t>
            </a:r>
            <a:r>
              <a:rPr lang="en-IN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aabbba</a:t>
            </a:r>
            <a:r>
              <a:rPr lang="en-IN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S=&gt;SS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S=&gt;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IN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(rule 3)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	S=&gt;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aaSbbS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(rule 3)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S=&gt;aa </a:t>
            </a:r>
            <a:r>
              <a:rPr lang="az-Cyrl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bb 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(rule 2)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S=&gt;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aabbbSa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(rule 4)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S=&gt;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aabbb</a:t>
            </a:r>
            <a:r>
              <a:rPr lang="az-Cyrl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a=&gt;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aabbba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2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 Free Grammar : Exercise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A3791-1BAD-4CFE-900D-346808F89E15}"/>
              </a:ext>
            </a:extLst>
          </p:cNvPr>
          <p:cNvSpPr txBox="1"/>
          <p:nvPr/>
        </p:nvSpPr>
        <p:spPr>
          <a:xfrm>
            <a:off x="316162" y="858890"/>
            <a:ext cx="767105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Construct the CFG for the Language {0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n&gt;=0}. Test the string 00111 with derivations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algn="just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A1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A0A1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A</a:t>
            </a:r>
            <a:r>
              <a:rPr lang="az-Cyrl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CFG G=({S,A}, {0,1}, {S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A1,A0A1,A</a:t>
            </a:r>
            <a:r>
              <a:rPr lang="az-Cyrl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just"/>
            <a:r>
              <a:rPr lang="en-I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string :  00111 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S=&gt;A1 	(rule1)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S=&gt;0A11	( rule 2)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S=&gt;00A111	(rule 2)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S=&gt;00</a:t>
            </a:r>
            <a:r>
              <a:rPr lang="az-Cyrl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	(rule 3)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S=&gt;00111 € L(G). Thus, string is accepted with the grammar G.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8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 Free Grammar (CFG):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86EE9-F772-44AA-A1E0-74478BAB6550}"/>
              </a:ext>
            </a:extLst>
          </p:cNvPr>
          <p:cNvSpPr txBox="1"/>
          <p:nvPr/>
        </p:nvSpPr>
        <p:spPr>
          <a:xfrm>
            <a:off x="611560" y="858308"/>
            <a:ext cx="727280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a CFG for palindromes over the alphabet {0,1}</a:t>
            </a:r>
          </a:p>
          <a:p>
            <a:endParaRPr lang="en-IN" dirty="0"/>
          </a:p>
          <a:p>
            <a:r>
              <a:rPr lang="en-IN" sz="2000" b="1" u="sng" dirty="0"/>
              <a:t>Solution:</a:t>
            </a:r>
            <a:endParaRPr lang="en-IN" sz="2800" b="1" u="sng" dirty="0"/>
          </a:p>
          <a:p>
            <a:r>
              <a:rPr lang="en-IN" sz="2400" b="1" dirty="0"/>
              <a:t>          	</a:t>
            </a:r>
            <a:r>
              <a:rPr lang="en-IN" sz="2400" b="1" dirty="0" err="1"/>
              <a:t>S</a:t>
            </a:r>
            <a:r>
              <a:rPr lang="en-IN" sz="2400" b="1" dirty="0" err="1">
                <a:sym typeface="Wingdings" panose="05000000000000000000" pitchFamily="2" charset="2"/>
              </a:rPr>
              <a:t>є</a:t>
            </a:r>
            <a:endParaRPr lang="en-IN" sz="2400" b="1" dirty="0">
              <a:sym typeface="Wingdings" panose="05000000000000000000" pitchFamily="2" charset="2"/>
            </a:endParaRPr>
          </a:p>
          <a:p>
            <a:r>
              <a:rPr lang="en-IN" sz="2400" b="1" dirty="0"/>
              <a:t>	 S</a:t>
            </a:r>
            <a:r>
              <a:rPr lang="en-IN" sz="2400" b="1" dirty="0">
                <a:sym typeface="Wingdings" panose="05000000000000000000" pitchFamily="2" charset="2"/>
              </a:rPr>
              <a:t>0</a:t>
            </a:r>
          </a:p>
          <a:p>
            <a:r>
              <a:rPr lang="en-IN" sz="2400" b="1" dirty="0"/>
              <a:t> 	S</a:t>
            </a:r>
            <a:r>
              <a:rPr lang="en-IN" sz="2400" b="1" dirty="0">
                <a:sym typeface="Wingdings" panose="05000000000000000000" pitchFamily="2" charset="2"/>
              </a:rPr>
              <a:t>1</a:t>
            </a:r>
          </a:p>
          <a:p>
            <a:r>
              <a:rPr lang="en-IN" sz="2400" b="1" dirty="0"/>
              <a:t> 	S</a:t>
            </a:r>
            <a:r>
              <a:rPr lang="en-IN" sz="2400" b="1" dirty="0">
                <a:sym typeface="Wingdings" panose="05000000000000000000" pitchFamily="2" charset="2"/>
              </a:rPr>
              <a:t>0S0</a:t>
            </a:r>
          </a:p>
          <a:p>
            <a:r>
              <a:rPr lang="en-IN" sz="2400" b="1" dirty="0">
                <a:sym typeface="Wingdings" panose="05000000000000000000" pitchFamily="2" charset="2"/>
              </a:rPr>
              <a:t>	</a:t>
            </a:r>
            <a:r>
              <a:rPr lang="en-IN" sz="2400" b="1" dirty="0"/>
              <a:t> S</a:t>
            </a:r>
            <a:r>
              <a:rPr lang="en-IN" sz="2400" b="1" dirty="0">
                <a:sym typeface="Wingdings" panose="05000000000000000000" pitchFamily="2" charset="2"/>
              </a:rPr>
              <a:t>1S1</a:t>
            </a:r>
          </a:p>
          <a:p>
            <a:r>
              <a:rPr lang="en-IN" sz="2400" b="1" dirty="0">
                <a:sym typeface="Wingdings" panose="05000000000000000000" pitchFamily="2" charset="2"/>
              </a:rPr>
              <a:t>	Grammar G=(V,T,P,S)</a:t>
            </a:r>
          </a:p>
          <a:p>
            <a:r>
              <a:rPr lang="en-IN" sz="2400" b="1" dirty="0">
                <a:sym typeface="Wingdings" panose="05000000000000000000" pitchFamily="2" charset="2"/>
              </a:rPr>
              <a:t>	Where V={S}</a:t>
            </a:r>
          </a:p>
          <a:p>
            <a:r>
              <a:rPr lang="en-IN" sz="2400" b="1" dirty="0">
                <a:sym typeface="Wingdings" panose="05000000000000000000" pitchFamily="2" charset="2"/>
              </a:rPr>
              <a:t>	              T={0,1}</a:t>
            </a:r>
          </a:p>
          <a:p>
            <a:r>
              <a:rPr lang="en-IN" sz="2400" b="1" dirty="0">
                <a:sym typeface="Wingdings" panose="05000000000000000000" pitchFamily="2" charset="2"/>
              </a:rPr>
              <a:t>	               P= {</a:t>
            </a:r>
            <a:r>
              <a:rPr lang="en-IN" sz="2400" b="1" dirty="0" err="1"/>
              <a:t>S</a:t>
            </a:r>
            <a:r>
              <a:rPr lang="en-IN" sz="2400" b="1" dirty="0" err="1">
                <a:sym typeface="Wingdings" panose="05000000000000000000" pitchFamily="2" charset="2"/>
              </a:rPr>
              <a:t>є</a:t>
            </a:r>
            <a:r>
              <a:rPr lang="en-IN" sz="2400" b="1" dirty="0">
                <a:sym typeface="Wingdings" panose="05000000000000000000" pitchFamily="2" charset="2"/>
              </a:rPr>
              <a:t>,</a:t>
            </a:r>
            <a:r>
              <a:rPr lang="en-IN" sz="2400" b="1" dirty="0"/>
              <a:t>	 S</a:t>
            </a:r>
            <a:r>
              <a:rPr lang="en-IN" sz="2400" b="1" dirty="0">
                <a:sym typeface="Wingdings" panose="05000000000000000000" pitchFamily="2" charset="2"/>
              </a:rPr>
              <a:t>0,</a:t>
            </a:r>
            <a:r>
              <a:rPr lang="en-IN" sz="2400" b="1" dirty="0"/>
              <a:t> 	S</a:t>
            </a:r>
            <a:r>
              <a:rPr lang="en-IN" sz="2400" b="1" dirty="0">
                <a:sym typeface="Wingdings" panose="05000000000000000000" pitchFamily="2" charset="2"/>
              </a:rPr>
              <a:t>1,</a:t>
            </a:r>
            <a:r>
              <a:rPr lang="en-IN" sz="2400" b="1" dirty="0"/>
              <a:t> 	S</a:t>
            </a:r>
            <a:r>
              <a:rPr lang="en-IN" sz="2400" b="1" dirty="0">
                <a:sym typeface="Wingdings" panose="05000000000000000000" pitchFamily="2" charset="2"/>
              </a:rPr>
              <a:t>0S0,	</a:t>
            </a:r>
            <a:r>
              <a:rPr lang="en-IN" sz="2400" b="1" dirty="0"/>
              <a:t>                        S</a:t>
            </a:r>
            <a:r>
              <a:rPr lang="en-IN" sz="2400" b="1" dirty="0">
                <a:sym typeface="Wingdings" panose="05000000000000000000" pitchFamily="2" charset="2"/>
              </a:rPr>
              <a:t>1S1}</a:t>
            </a:r>
          </a:p>
          <a:p>
            <a:r>
              <a:rPr lang="en-IN" sz="2400" b="1" dirty="0">
                <a:sym typeface="Wingdings" panose="05000000000000000000" pitchFamily="2" charset="2"/>
              </a:rPr>
              <a:t>		S= S</a:t>
            </a: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>
              <a:sym typeface="Wingdings" panose="05000000000000000000" pitchFamily="2" charset="2"/>
            </a:endParaRPr>
          </a:p>
          <a:p>
            <a:r>
              <a:rPr lang="en-IN" dirty="0">
                <a:sym typeface="Wingdings" panose="05000000000000000000" pitchFamily="2" charset="2"/>
              </a:rPr>
              <a:t>	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683404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</TotalTime>
  <Words>2435</Words>
  <Application>Microsoft Office PowerPoint</Application>
  <PresentationFormat>On-screen Show (4:3)</PresentationFormat>
  <Paragraphs>287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Berlin Sans FB</vt:lpstr>
      <vt:lpstr>Brush Script MT</vt:lpstr>
      <vt:lpstr>Calibri</vt:lpstr>
      <vt:lpstr>Calibri Light</vt:lpstr>
      <vt:lpstr>Cambria Math</vt:lpstr>
      <vt:lpstr>Franklin Gothic Book</vt:lpstr>
      <vt:lpstr>Roboto Condensed</vt:lpstr>
      <vt:lpstr>Symbol</vt:lpstr>
      <vt:lpstr>Times New Roman</vt:lpstr>
      <vt:lpstr>Wingdings 2</vt:lpstr>
      <vt:lpstr>Technic</vt:lpstr>
      <vt:lpstr>Metropolitan</vt:lpstr>
      <vt:lpstr>Context Free Grammar</vt:lpstr>
      <vt:lpstr>The Language of CFG</vt:lpstr>
      <vt:lpstr>The Language of CFG : Example</vt:lpstr>
      <vt:lpstr>The Language of CFG : Example</vt:lpstr>
      <vt:lpstr>Context Free Grammar : Example</vt:lpstr>
      <vt:lpstr>Context Free Grammar : Example</vt:lpstr>
      <vt:lpstr>Context Free Grammar : Exercise</vt:lpstr>
      <vt:lpstr>Context Free Grammar : Exercise</vt:lpstr>
      <vt:lpstr>Context Free Grammar (CFG): Example</vt:lpstr>
      <vt:lpstr>Context Free Grammar (CFG): Example</vt:lpstr>
      <vt:lpstr>Context Free Grammar (CFG): Example</vt:lpstr>
      <vt:lpstr>Context Free Grammar (CFG): Example</vt:lpstr>
      <vt:lpstr>Derivations – Left most derivations and Right Most Derivations</vt:lpstr>
      <vt:lpstr>Derivations – Left most derivations and Right Most Derivations</vt:lpstr>
      <vt:lpstr>Derivations – Left most derivations and Right Most Derivations</vt:lpstr>
      <vt:lpstr>Derivations – Left most derivations and Right Most Derivations</vt:lpstr>
      <vt:lpstr>Derivations – Left most derivations and Right Most Derivations</vt:lpstr>
      <vt:lpstr>Derivations – Left most derivations and Right Most Derivations</vt:lpstr>
      <vt:lpstr>Derivations – Left most derivations and Right Most Derivations</vt:lpstr>
      <vt:lpstr>Derivations – Left most derivations and Right Most Derivations</vt:lpstr>
      <vt:lpstr>Derivations – Left most derivations and Right Most Derivations</vt:lpstr>
      <vt:lpstr> LMD and RMD :Exercise</vt:lpstr>
      <vt:lpstr>Sentential Form</vt:lpstr>
      <vt:lpstr>Parse Tree or Derivation Tree Construction</vt:lpstr>
      <vt:lpstr>Example</vt:lpstr>
      <vt:lpstr>Yield</vt:lpstr>
      <vt:lpstr>Applications of CFG</vt:lpstr>
      <vt:lpstr>Ambiguous Grammars</vt:lpstr>
      <vt:lpstr>Ambiguous Grammars: Example</vt:lpstr>
      <vt:lpstr>Ambiguous Grammars: Example</vt:lpstr>
      <vt:lpstr>Ambiguous Grammars: Example</vt:lpstr>
      <vt:lpstr>Ambiguous Grammars: Example</vt:lpstr>
      <vt:lpstr>Construction of Regular Grammar T(M) Generating for a Given DFA</vt:lpstr>
      <vt:lpstr>Construction of Regular Grammar T(M) Generating for a Given DFA: Example</vt:lpstr>
      <vt:lpstr>Constructing a FA (Finite Automata) for given Regular Grammar (RG)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Sirisha</dc:creator>
  <cp:lastModifiedBy>rajendra prasad</cp:lastModifiedBy>
  <cp:revision>188</cp:revision>
  <dcterms:created xsi:type="dcterms:W3CDTF">2019-07-11T08:42:48Z</dcterms:created>
  <dcterms:modified xsi:type="dcterms:W3CDTF">2021-06-20T13:24:16Z</dcterms:modified>
</cp:coreProperties>
</file>